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2192000" cy="6858000"/>
  <p:notesSz cx="6858000" cy="9144000"/>
  <p:embeddedFontLst>
    <p:embeddedFont>
      <p:font typeface="나눔스퀘어라운드 ExtraBold" panose="020B0600000101010101" pitchFamily="50" charset="-127"/>
      <p:bold r:id="rId3"/>
    </p:embeddedFont>
    <p:embeddedFont>
      <p:font typeface="나눔스퀘어라운드 Regular" panose="020B0600000101010101" pitchFamily="50" charset="-127"/>
      <p:regular r:id="rId4"/>
    </p:embeddedFont>
    <p:embeddedFont>
      <p:font typeface="맑은 고딕" panose="020B0503020000020004" pitchFamily="50" charset="-127"/>
      <p:regular r:id="rId5"/>
      <p:bold r:id="rId6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A700"/>
    <a:srgbClr val="FFC000"/>
    <a:srgbClr val="C49500"/>
    <a:srgbClr val="EE7D00"/>
    <a:srgbClr val="E22E2E"/>
    <a:srgbClr val="ABC262"/>
    <a:srgbClr val="663300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microsoft.com/office/2011/relationships/chartColorStyle" Target="colors1.xml"/><Relationship Id="rId1" Type="http://schemas.microsoft.com/office/2011/relationships/chartStyle" Target="style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oleObject" Target="file:///D:\Dropbox\9.%20&#45236;%20&#46300;&#47213;&#48149;&#49828;\@.%20%23&#50724;&#48736;&#46160;\@%20&#50641;&#49472;%20-%20&#50689;&#49345;&#44053;&#51032;\&#50641;&#49472;&#52264;&#53944;&#44053;&#51032;\&#50641;&#49472;&#52264;&#53944;1-3%20PPT&#50857;%20&#50641;&#49472;%20&#52264;&#53944;%20&#47564;&#46308;&#44592;\&#52264;&#53944;&#54200;&#51665;&#51204;.xlsx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2"/>
          <c:order val="2"/>
          <c:tx>
            <c:strRef>
              <c:f>연습!$E$1</c:f>
              <c:strCache>
                <c:ptCount val="1"/>
                <c:pt idx="0">
                  <c:v>배경_나머지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noFill/>
            </a:ln>
            <a:effectLst/>
          </c:spPr>
          <c:invertIfNegative val="0"/>
          <c:cat>
            <c:strRef>
              <c:f>연습!$A$2:$A$7</c:f>
              <c:strCache>
                <c:ptCount val="6"/>
                <c:pt idx="0">
                  <c:v>2011년</c:v>
                </c:pt>
                <c:pt idx="1">
                  <c:v>2013년</c:v>
                </c:pt>
                <c:pt idx="2">
                  <c:v>2015년</c:v>
                </c:pt>
                <c:pt idx="3">
                  <c:v>2017년</c:v>
                </c:pt>
                <c:pt idx="4">
                  <c:v>2019년</c:v>
                </c:pt>
                <c:pt idx="5">
                  <c:v>2021년</c:v>
                </c:pt>
              </c:strCache>
            </c:strRef>
          </c:cat>
          <c:val>
            <c:numRef>
              <c:f>연습!$E$2:$E$7</c:f>
              <c:numCache>
                <c:formatCode>0.00%</c:formatCode>
                <c:ptCount val="6"/>
                <c:pt idx="0">
                  <c:v>0.85</c:v>
                </c:pt>
                <c:pt idx="1">
                  <c:v>0.85</c:v>
                </c:pt>
                <c:pt idx="2">
                  <c:v>0.85</c:v>
                </c:pt>
                <c:pt idx="3">
                  <c:v>0.85</c:v>
                </c:pt>
                <c:pt idx="4">
                  <c:v>0.85</c:v>
                </c:pt>
                <c:pt idx="5">
                  <c:v>0.85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6D-4315-9505-9B66FE1EE6AA}"/>
            </c:ext>
          </c:extLst>
        </c:ser>
        <c:ser>
          <c:idx val="3"/>
          <c:order val="3"/>
          <c:tx>
            <c:strRef>
              <c:f>연습!$F$1</c:f>
              <c:strCache>
                <c:ptCount val="1"/>
                <c:pt idx="0">
                  <c:v>배경_최소/2</c:v>
                </c:pt>
              </c:strCache>
            </c:strRef>
          </c:tx>
          <c:spPr>
            <a:blipFill>
              <a:blip xmlns:r="http://schemas.openxmlformats.org/officeDocument/2006/relationships" r:embed="rId3"/>
              <a:stretch>
                <a:fillRect/>
              </a:stretch>
            </a:blipFill>
            <a:ln>
              <a:noFill/>
            </a:ln>
            <a:effectLst/>
          </c:spPr>
          <c:invertIfNegative val="0"/>
          <c:cat>
            <c:strRef>
              <c:f>연습!$A$2:$A$7</c:f>
              <c:strCache>
                <c:ptCount val="6"/>
                <c:pt idx="0">
                  <c:v>2011년</c:v>
                </c:pt>
                <c:pt idx="1">
                  <c:v>2013년</c:v>
                </c:pt>
                <c:pt idx="2">
                  <c:v>2015년</c:v>
                </c:pt>
                <c:pt idx="3">
                  <c:v>2017년</c:v>
                </c:pt>
                <c:pt idx="4">
                  <c:v>2019년</c:v>
                </c:pt>
                <c:pt idx="5">
                  <c:v>2021년</c:v>
                </c:pt>
              </c:strCache>
            </c:strRef>
          </c:cat>
          <c:val>
            <c:numRef>
              <c:f>연습!$F$2:$F$7</c:f>
              <c:numCache>
                <c:formatCode>0%</c:formatCode>
                <c:ptCount val="6"/>
                <c:pt idx="0">
                  <c:v>0.15</c:v>
                </c:pt>
                <c:pt idx="1">
                  <c:v>0.15</c:v>
                </c:pt>
                <c:pt idx="2">
                  <c:v>0.15</c:v>
                </c:pt>
                <c:pt idx="3">
                  <c:v>0.15</c:v>
                </c:pt>
                <c:pt idx="4">
                  <c:v>0.15</c:v>
                </c:pt>
                <c:pt idx="5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6D-4315-9505-9B66FE1EE6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639843743"/>
        <c:axId val="1639842495"/>
      </c:barChart>
      <c:barChart>
        <c:barDir val="col"/>
        <c:grouping val="stacked"/>
        <c:varyColors val="0"/>
        <c:ser>
          <c:idx val="0"/>
          <c:order val="0"/>
          <c:tx>
            <c:strRef>
              <c:f>연습!$C$1</c:f>
              <c:strCache>
                <c:ptCount val="1"/>
                <c:pt idx="0">
                  <c:v>나머지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36D-4315-9505-9B66FE1EE6AA}"/>
              </c:ext>
            </c:extLst>
          </c:dPt>
          <c:dPt>
            <c:idx val="1"/>
            <c:invertIfNegative val="0"/>
            <c:bubble3D val="0"/>
            <c:spPr>
              <a:solidFill>
                <a:srgbClr val="6633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36D-4315-9505-9B66FE1EE6AA}"/>
              </c:ext>
            </c:extLst>
          </c:dPt>
          <c:dPt>
            <c:idx val="2"/>
            <c:invertIfNegative val="0"/>
            <c:bubble3D val="0"/>
            <c:spPr>
              <a:solidFill>
                <a:srgbClr val="ABC2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36D-4315-9505-9B66FE1EE6AA}"/>
              </c:ext>
            </c:extLst>
          </c:dPt>
          <c:dPt>
            <c:idx val="3"/>
            <c:invertIfNegative val="0"/>
            <c:bubble3D val="0"/>
            <c:spPr>
              <a:solidFill>
                <a:srgbClr val="E22E2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36D-4315-9505-9B66FE1EE6AA}"/>
              </c:ext>
            </c:extLst>
          </c:dPt>
          <c:dPt>
            <c:idx val="4"/>
            <c:invertIfNegative val="0"/>
            <c:bubble3D val="0"/>
            <c:spPr>
              <a:solidFill>
                <a:srgbClr val="EE7D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36D-4315-9505-9B66FE1EE6AA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36D-4315-9505-9B66FE1EE6AA}"/>
              </c:ext>
            </c:extLst>
          </c:dPt>
          <c:cat>
            <c:strRef>
              <c:f>연습!$A$2:$A$7</c:f>
              <c:strCache>
                <c:ptCount val="6"/>
                <c:pt idx="0">
                  <c:v>2011년</c:v>
                </c:pt>
                <c:pt idx="1">
                  <c:v>2013년</c:v>
                </c:pt>
                <c:pt idx="2">
                  <c:v>2015년</c:v>
                </c:pt>
                <c:pt idx="3">
                  <c:v>2017년</c:v>
                </c:pt>
                <c:pt idx="4">
                  <c:v>2019년</c:v>
                </c:pt>
                <c:pt idx="5">
                  <c:v>2021년</c:v>
                </c:pt>
              </c:strCache>
            </c:strRef>
          </c:cat>
          <c:val>
            <c:numRef>
              <c:f>연습!$C$2:$C$7</c:f>
              <c:numCache>
                <c:formatCode>0%</c:formatCode>
                <c:ptCount val="6"/>
                <c:pt idx="0">
                  <c:v>0.15</c:v>
                </c:pt>
                <c:pt idx="1">
                  <c:v>0.4</c:v>
                </c:pt>
                <c:pt idx="2">
                  <c:v>0.54999999999999993</c:v>
                </c:pt>
                <c:pt idx="3">
                  <c:v>0.75</c:v>
                </c:pt>
                <c:pt idx="4">
                  <c:v>0.30000000000000004</c:v>
                </c:pt>
                <c:pt idx="5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36D-4315-9505-9B66FE1EE6AA}"/>
            </c:ext>
          </c:extLst>
        </c:ser>
        <c:ser>
          <c:idx val="1"/>
          <c:order val="1"/>
          <c:tx>
            <c:strRef>
              <c:f>연습!$D$1</c:f>
              <c:strCache>
                <c:ptCount val="1"/>
                <c:pt idx="0">
                  <c:v>최소/2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036D-4315-9505-9B66FE1EE6AA}"/>
              </c:ext>
            </c:extLst>
          </c:dPt>
          <c:dPt>
            <c:idx val="1"/>
            <c:invertIfNegative val="0"/>
            <c:bubble3D val="0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036D-4315-9505-9B66FE1EE6AA}"/>
              </c:ext>
            </c:extLst>
          </c:dPt>
          <c:dPt>
            <c:idx val="2"/>
            <c:invertIfNegative val="0"/>
            <c:bubble3D val="0"/>
            <c:spPr>
              <a:blipFill>
                <a:blip xmlns:r="http://schemas.openxmlformats.org/officeDocument/2006/relationships" r:embed="rId6"/>
                <a:stretch>
                  <a:fillRect/>
                </a:stretch>
              </a:blip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4-036D-4315-9505-9B66FE1EE6AA}"/>
              </c:ext>
            </c:extLst>
          </c:dPt>
          <c:dPt>
            <c:idx val="3"/>
            <c:invertIfNegative val="0"/>
            <c:bubble3D val="0"/>
            <c:spPr>
              <a:blipFill>
                <a:blip xmlns:r="http://schemas.openxmlformats.org/officeDocument/2006/relationships" r:embed="rId7"/>
                <a:stretch>
                  <a:fillRect/>
                </a:stretch>
              </a:blip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036D-4315-9505-9B66FE1EE6AA}"/>
              </c:ext>
            </c:extLst>
          </c:dPt>
          <c:dPt>
            <c:idx val="4"/>
            <c:invertIfNegative val="0"/>
            <c:bubble3D val="0"/>
            <c:spPr>
              <a:blipFill>
                <a:blip xmlns:r="http://schemas.openxmlformats.org/officeDocument/2006/relationships" r:embed="rId8"/>
                <a:stretch>
                  <a:fillRect/>
                </a:stretch>
              </a:blip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036D-4315-9505-9B66FE1EE6AA}"/>
              </c:ext>
            </c:extLst>
          </c:dPt>
          <c:dPt>
            <c:idx val="5"/>
            <c:invertIfNegative val="0"/>
            <c:bubble3D val="0"/>
            <c:spPr>
              <a:blipFill>
                <a:blip xmlns:r="http://schemas.openxmlformats.org/officeDocument/2006/relationships" r:embed="rId9"/>
                <a:stretch>
                  <a:fillRect/>
                </a:stretch>
              </a:blip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036D-4315-9505-9B66FE1EE6A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F91FF8E4-26CA-484D-9B47-96E0D496EF84}" type="CELLRANGE">
                      <a:rPr lang="en-US" altLang="ko-KR"/>
                      <a:pPr/>
                      <a:t>[CELLRANGE]</a:t>
                    </a:fld>
                    <a:endParaRPr lang="ko-KR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036D-4315-9505-9B66FE1EE6A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2E70F5D-6D9F-4F73-894D-7E4A46576EB5}" type="CELLRANGE">
                      <a:rPr lang="ko-KR" altLang="en-US"/>
                      <a:pPr/>
                      <a:t>[CELLRANGE]</a:t>
                    </a:fld>
                    <a:endParaRPr lang="ko-KR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036D-4315-9505-9B66FE1EE6A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D1F4042-A83C-4618-9E02-2BBC87B70247}" type="CELLRANGE">
                      <a:rPr lang="ko-KR" altLang="en-US"/>
                      <a:pPr/>
                      <a:t>[CELLRANGE]</a:t>
                    </a:fld>
                    <a:endParaRPr lang="ko-KR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036D-4315-9505-9B66FE1EE6A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0660ED47-FC28-44C3-846B-3AA44430A6DA}" type="CELLRANGE">
                      <a:rPr lang="ko-KR" altLang="en-US"/>
                      <a:pPr/>
                      <a:t>[CELLRANGE]</a:t>
                    </a:fld>
                    <a:endParaRPr lang="ko-KR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6-036D-4315-9505-9B66FE1EE6A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791EC9A7-F26B-494E-9A5B-53254F454641}" type="CELLRANGE">
                      <a:rPr lang="ko-KR" altLang="en-US"/>
                      <a:pPr/>
                      <a:t>[CELLRANGE]</a:t>
                    </a:fld>
                    <a:endParaRPr lang="ko-KR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8-036D-4315-9505-9B66FE1EE6A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F06FF797-3DC1-4225-8472-D8599227AD28}" type="CELLRANGE">
                      <a:rPr lang="ko-KR" altLang="en-US"/>
                      <a:pPr/>
                      <a:t>[CELLRANGE]</a:t>
                    </a:fld>
                    <a:endParaRPr lang="ko-KR" alt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A-036D-4315-9505-9B66FE1EE6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나눔스퀘어라운드 ExtraBold" panose="020B0600000101010101" pitchFamily="50" charset="-127"/>
                    <a:ea typeface="나눔스퀘어라운드 ExtraBold" panose="020B0600000101010101" pitchFamily="50" charset="-127"/>
                    <a:cs typeface="+mn-cs"/>
                  </a:defRPr>
                </a:pPr>
                <a:endParaRPr lang="ko-KR"/>
              </a:p>
            </c:tx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연습!$A$2:$A$7</c:f>
              <c:strCache>
                <c:ptCount val="6"/>
                <c:pt idx="0">
                  <c:v>2011년</c:v>
                </c:pt>
                <c:pt idx="1">
                  <c:v>2013년</c:v>
                </c:pt>
                <c:pt idx="2">
                  <c:v>2015년</c:v>
                </c:pt>
                <c:pt idx="3">
                  <c:v>2017년</c:v>
                </c:pt>
                <c:pt idx="4">
                  <c:v>2019년</c:v>
                </c:pt>
                <c:pt idx="5">
                  <c:v>2021년</c:v>
                </c:pt>
              </c:strCache>
            </c:strRef>
          </c:cat>
          <c:val>
            <c:numRef>
              <c:f>연습!$D$2:$D$7</c:f>
              <c:numCache>
                <c:formatCode>0%</c:formatCode>
                <c:ptCount val="6"/>
                <c:pt idx="0">
                  <c:v>0.15</c:v>
                </c:pt>
                <c:pt idx="1">
                  <c:v>0.15</c:v>
                </c:pt>
                <c:pt idx="2">
                  <c:v>0.15</c:v>
                </c:pt>
                <c:pt idx="3">
                  <c:v>0.15</c:v>
                </c:pt>
                <c:pt idx="4">
                  <c:v>0.15</c:v>
                </c:pt>
                <c:pt idx="5">
                  <c:v>0.15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연습!$B$2:$B$7</c15:f>
                <c15:dlblRangeCache>
                  <c:ptCount val="6"/>
                  <c:pt idx="0">
                    <c:v>30%</c:v>
                  </c:pt>
                  <c:pt idx="1">
                    <c:v>55%</c:v>
                  </c:pt>
                  <c:pt idx="2">
                    <c:v>70%</c:v>
                  </c:pt>
                  <c:pt idx="3">
                    <c:v>90%</c:v>
                  </c:pt>
                  <c:pt idx="4">
                    <c:v>45%</c:v>
                  </c:pt>
                  <c:pt idx="5">
                    <c:v>65%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B-036D-4315-9505-9B66FE1EE6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822680463"/>
        <c:axId val="745471871"/>
      </c:barChart>
      <c:catAx>
        <c:axId val="16398437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  <a:cs typeface="+mn-cs"/>
              </a:defRPr>
            </a:pPr>
            <a:endParaRPr lang="ko-KR"/>
          </a:p>
        </c:txPr>
        <c:crossAx val="1639842495"/>
        <c:crosses val="autoZero"/>
        <c:auto val="1"/>
        <c:lblAlgn val="ctr"/>
        <c:lblOffset val="100"/>
        <c:noMultiLvlLbl val="0"/>
      </c:catAx>
      <c:valAx>
        <c:axId val="1639842495"/>
        <c:scaling>
          <c:orientation val="minMax"/>
          <c:max val="1"/>
          <c:min val="0"/>
        </c:scaling>
        <c:delete val="1"/>
        <c:axPos val="l"/>
        <c:numFmt formatCode="0.00%" sourceLinked="1"/>
        <c:majorTickMark val="out"/>
        <c:minorTickMark val="none"/>
        <c:tickLblPos val="nextTo"/>
        <c:crossAx val="1639843743"/>
        <c:crosses val="autoZero"/>
        <c:crossBetween val="between"/>
      </c:valAx>
      <c:valAx>
        <c:axId val="745471871"/>
        <c:scaling>
          <c:orientation val="minMax"/>
          <c:max val="1"/>
        </c:scaling>
        <c:delete val="1"/>
        <c:axPos val="r"/>
        <c:numFmt formatCode="0%" sourceLinked="1"/>
        <c:majorTickMark val="out"/>
        <c:minorTickMark val="none"/>
        <c:tickLblPos val="nextTo"/>
        <c:crossAx val="822680463"/>
        <c:crosses val="max"/>
        <c:crossBetween val="between"/>
      </c:valAx>
      <c:catAx>
        <c:axId val="82268046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4547187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10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2BB2BD-3C9E-4CD8-A6D7-1D1183F385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E2C8BBC-3EBE-468B-8113-21B4B29DF6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4580E97-21D1-4499-BE2D-D837512E7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92D1-9D1E-4042-923C-6335AF9F62EA}" type="datetimeFigureOut">
              <a:rPr lang="ko-KR" altLang="en-US" smtClean="0"/>
              <a:t>2019-08-20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5D55856-E847-4D5C-B486-19954A69B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106E85F-2193-457D-8FCA-239DE3834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7E0E-BF72-4F6C-BA82-6CEC90C028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364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42A059-5795-41D5-B038-C3A3374A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C094DA5-7357-419B-96CC-DE1410700E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D8520EE-B629-494D-A814-FA2B41BB1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92D1-9D1E-4042-923C-6335AF9F62EA}" type="datetimeFigureOut">
              <a:rPr lang="ko-KR" altLang="en-US" smtClean="0"/>
              <a:t>2019-08-20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882C5D6-162D-4DD3-B8E8-0179A9B24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396FFDF-DC8F-45B9-BE56-ED7476E9F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7E0E-BF72-4F6C-BA82-6CEC90C028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3821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8CEDAF2-8514-4243-8DBF-1B96DB75B3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65E5966-6A34-4823-BCE3-1115747BBB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5817BE-649B-41AE-AEB9-BFDE92ECF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92D1-9D1E-4042-923C-6335AF9F62EA}" type="datetimeFigureOut">
              <a:rPr lang="ko-KR" altLang="en-US" smtClean="0"/>
              <a:t>2019-08-20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FBAE861-14B8-4326-ACAB-7A1FDE2E4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EC2CB8-1CB7-4547-91A9-7BC8AD376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7E0E-BF72-4F6C-BA82-6CEC90C028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2485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4058E8-60E5-4E0F-AB40-D9E596274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F0A2376-B5EC-4A5D-920D-02A2FDE19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2397540-44A8-4399-A92B-D7E4889CD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92D1-9D1E-4042-923C-6335AF9F62EA}" type="datetimeFigureOut">
              <a:rPr lang="ko-KR" altLang="en-US" smtClean="0"/>
              <a:t>2019-08-20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5D7585F-6C51-43AF-88F4-42899E5CF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A79647F-FE37-4AB2-9BE3-7B6C48F70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7E0E-BF72-4F6C-BA82-6CEC90C028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841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1894846-8A36-4041-A3DD-DF7CBA4F6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A29610D-6B67-4A99-AAFA-F1EC3406D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C884FA5-EA55-4D3E-B7BA-8CDF01245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92D1-9D1E-4042-923C-6335AF9F62EA}" type="datetimeFigureOut">
              <a:rPr lang="ko-KR" altLang="en-US" smtClean="0"/>
              <a:t>2019-08-20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50EBEDC-FBF7-4D36-93EF-5FDBD1F7C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D7FCC9-80DF-4D94-8AF2-63CC2402A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7E0E-BF72-4F6C-BA82-6CEC90C028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0311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8BBC6C7-9806-4346-9E42-783EFE4AA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18A2373-BDD5-4F9E-A1AF-18C04AB698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EC3BCE-8761-477A-BC5B-2EB46F2681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A811193-3DDE-40AE-B66B-9B9694456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92D1-9D1E-4042-923C-6335AF9F62EA}" type="datetimeFigureOut">
              <a:rPr lang="ko-KR" altLang="en-US" smtClean="0"/>
              <a:t>2019-08-20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F44B753-A297-43C0-8FEB-0C499F85E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D8495BD-0AB6-493A-9CC6-AC0D78C3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7E0E-BF72-4F6C-BA82-6CEC90C028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821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F8BC26-F71B-41C7-B4AC-D5C86BE21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6E73693-868B-4A5B-9E77-3197B20A1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974E37-8852-40A9-9DC0-CE9A9A639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7368F44-9664-4BB0-B5E1-84122BB471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2893D92-7EB8-46CA-B17F-FFE24BC15E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D51D269-6762-469E-88AB-9B9742E71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92D1-9D1E-4042-923C-6335AF9F62EA}" type="datetimeFigureOut">
              <a:rPr lang="ko-KR" altLang="en-US" smtClean="0"/>
              <a:t>2019-08-20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A88C615-E7F2-4149-8EBE-B0BF38444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386FF54-1FF7-499B-8A86-5BD3C2A16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7E0E-BF72-4F6C-BA82-6CEC90C028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426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0B6559-9483-449D-BAEE-9027EBE8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836290E-DB2C-4CC8-9BA3-B424FC66D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92D1-9D1E-4042-923C-6335AF9F62EA}" type="datetimeFigureOut">
              <a:rPr lang="ko-KR" altLang="en-US" smtClean="0"/>
              <a:t>2019-08-20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5318116-7EC7-48E9-B501-AA817C883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5C09BA7-9014-4F64-8FEB-07A985764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7E0E-BF72-4F6C-BA82-6CEC90C028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9114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18D8533-99A2-4DDB-808E-AC198CF7C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92D1-9D1E-4042-923C-6335AF9F62EA}" type="datetimeFigureOut">
              <a:rPr lang="ko-KR" altLang="en-US" smtClean="0"/>
              <a:t>2019-08-20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7730B6B-9788-481B-9C12-9BF8367D0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458042B-63F8-4A5A-BA95-655C569F6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7E0E-BF72-4F6C-BA82-6CEC90C028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695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5D0CAE-3E2F-4AB6-BBC9-BA6595FA5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AADD34F-6597-4D0E-9098-99FB52464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C05B962-7F4E-4716-AAF7-DD5F1506FE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10A21BA-8A1B-4F57-8E43-89A282BB3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92D1-9D1E-4042-923C-6335AF9F62EA}" type="datetimeFigureOut">
              <a:rPr lang="ko-KR" altLang="en-US" smtClean="0"/>
              <a:t>2019-08-20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C764C16-FE37-4AEB-9DA4-EAD6698E3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9CC955F-E615-43A8-9E67-2FA7B65CB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7E0E-BF72-4F6C-BA82-6CEC90C028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087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ED24E7-AA4E-460B-B05B-3C41D1D7A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8F8FF37-500B-4685-AF8B-606971C5B9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644765A-BC09-4604-83BF-77BB25444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AB5A725-9CBD-4273-A0A7-62F104134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592D1-9D1E-4042-923C-6335AF9F62EA}" type="datetimeFigureOut">
              <a:rPr lang="ko-KR" altLang="en-US" smtClean="0"/>
              <a:t>2019-08-20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18CCFCC-7AA9-4757-BD47-44BAC667E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8133981-777B-4200-9F90-6AE1B0DC6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47E0E-BF72-4F6C-BA82-6CEC90C028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208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1BE34FD-AA77-4A16-B451-2692F0E30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20D65F6-253D-4BF9-8E12-2C430AE722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436D2CB-D9A4-4D7A-A39E-47F606CC97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592D1-9D1E-4042-923C-6335AF9F62EA}" type="datetimeFigureOut">
              <a:rPr lang="ko-KR" altLang="en-US" smtClean="0"/>
              <a:t>2019-08-20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7951151-5097-4DDD-AAF9-2F4697CE27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57472C-0481-4659-807D-9D6511DDA0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47E0E-BF72-4F6C-BA82-6CEC90C028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8679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Relationship Id="rId14" Type="http://schemas.openxmlformats.org/officeDocument/2006/relationships/image" Target="../media/image1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42">
            <a:extLst>
              <a:ext uri="{FF2B5EF4-FFF2-40B4-BE49-F238E27FC236}">
                <a16:creationId xmlns:a16="http://schemas.microsoft.com/office/drawing/2014/main" id="{00000000-0008-0000-0200-00002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4673777"/>
              </p:ext>
            </p:extLst>
          </p:nvPr>
        </p:nvGraphicFramePr>
        <p:xfrm>
          <a:off x="6028780" y="1852388"/>
          <a:ext cx="6006303" cy="3924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타원 6">
            <a:extLst>
              <a:ext uri="{FF2B5EF4-FFF2-40B4-BE49-F238E27FC236}">
                <a16:creationId xmlns:a16="http://schemas.microsoft.com/office/drawing/2014/main" id="{8C20DE12-9E55-477F-A614-CD51AD2944D9}"/>
              </a:ext>
            </a:extLst>
          </p:cNvPr>
          <p:cNvSpPr/>
          <p:nvPr/>
        </p:nvSpPr>
        <p:spPr>
          <a:xfrm>
            <a:off x="278703" y="1852388"/>
            <a:ext cx="716897" cy="71689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9EF81EDE-93DE-414A-AF05-7658D99FDBEF}"/>
              </a:ext>
            </a:extLst>
          </p:cNvPr>
          <p:cNvSpPr/>
          <p:nvPr/>
        </p:nvSpPr>
        <p:spPr>
          <a:xfrm>
            <a:off x="3153742" y="1852388"/>
            <a:ext cx="716897" cy="716897"/>
          </a:xfrm>
          <a:prstGeom prst="ellipse">
            <a:avLst/>
          </a:prstGeom>
          <a:solidFill>
            <a:srgbClr val="66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C616557C-40B8-4F6D-BFC9-AC16F7D06961}"/>
              </a:ext>
            </a:extLst>
          </p:cNvPr>
          <p:cNvSpPr/>
          <p:nvPr/>
        </p:nvSpPr>
        <p:spPr>
          <a:xfrm>
            <a:off x="278702" y="3307190"/>
            <a:ext cx="716897" cy="716897"/>
          </a:xfrm>
          <a:prstGeom prst="ellipse">
            <a:avLst/>
          </a:prstGeom>
          <a:solidFill>
            <a:srgbClr val="ABC2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0FE88738-577C-4CC5-9A4B-831941D5CADC}"/>
              </a:ext>
            </a:extLst>
          </p:cNvPr>
          <p:cNvSpPr/>
          <p:nvPr/>
        </p:nvSpPr>
        <p:spPr>
          <a:xfrm>
            <a:off x="3153741" y="3307189"/>
            <a:ext cx="716897" cy="716897"/>
          </a:xfrm>
          <a:prstGeom prst="ellipse">
            <a:avLst/>
          </a:prstGeom>
          <a:solidFill>
            <a:srgbClr val="E22E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3C924767-D67D-443E-B66B-3E95CF23A392}"/>
              </a:ext>
            </a:extLst>
          </p:cNvPr>
          <p:cNvSpPr/>
          <p:nvPr/>
        </p:nvSpPr>
        <p:spPr>
          <a:xfrm>
            <a:off x="278700" y="4761990"/>
            <a:ext cx="716897" cy="716897"/>
          </a:xfrm>
          <a:prstGeom prst="ellipse">
            <a:avLst/>
          </a:prstGeom>
          <a:solidFill>
            <a:srgbClr val="EE7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>
            <a:extLst>
              <a:ext uri="{FF2B5EF4-FFF2-40B4-BE49-F238E27FC236}">
                <a16:creationId xmlns:a16="http://schemas.microsoft.com/office/drawing/2014/main" id="{4C542926-1719-4482-A7F3-231E58DF793F}"/>
              </a:ext>
            </a:extLst>
          </p:cNvPr>
          <p:cNvSpPr/>
          <p:nvPr/>
        </p:nvSpPr>
        <p:spPr>
          <a:xfrm>
            <a:off x="3153741" y="4761990"/>
            <a:ext cx="716897" cy="71689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4" name="그래픽 13" descr="상향 추세">
            <a:extLst>
              <a:ext uri="{FF2B5EF4-FFF2-40B4-BE49-F238E27FC236}">
                <a16:creationId xmlns:a16="http://schemas.microsoft.com/office/drawing/2014/main" id="{51601BEB-D149-4785-B553-DFF710A7F8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3870" y="1947560"/>
            <a:ext cx="526556" cy="526556"/>
          </a:xfrm>
          <a:prstGeom prst="rect">
            <a:avLst/>
          </a:prstGeom>
        </p:spPr>
      </p:pic>
      <p:pic>
        <p:nvPicPr>
          <p:cNvPr id="16" name="그래픽 15" descr="그림판">
            <a:extLst>
              <a:ext uri="{FF2B5EF4-FFF2-40B4-BE49-F238E27FC236}">
                <a16:creationId xmlns:a16="http://schemas.microsoft.com/office/drawing/2014/main" id="{7B2FE15F-ADB4-4B3A-A8C4-B6448C967F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247013" y="4860741"/>
            <a:ext cx="530352" cy="530352"/>
          </a:xfrm>
          <a:prstGeom prst="rect">
            <a:avLst/>
          </a:prstGeom>
        </p:spPr>
      </p:pic>
      <p:pic>
        <p:nvPicPr>
          <p:cNvPr id="18" name="그래픽 17" descr="열린 폴더">
            <a:extLst>
              <a:ext uri="{FF2B5EF4-FFF2-40B4-BE49-F238E27FC236}">
                <a16:creationId xmlns:a16="http://schemas.microsoft.com/office/drawing/2014/main" id="{D0CD86B3-802A-4936-BF26-59268287F9D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279326" y="3393440"/>
            <a:ext cx="530352" cy="530352"/>
          </a:xfrm>
          <a:prstGeom prst="rect">
            <a:avLst/>
          </a:prstGeom>
        </p:spPr>
      </p:pic>
      <p:pic>
        <p:nvPicPr>
          <p:cNvPr id="20" name="그래픽 19" descr="화폐">
            <a:extLst>
              <a:ext uri="{FF2B5EF4-FFF2-40B4-BE49-F238E27FC236}">
                <a16:creationId xmlns:a16="http://schemas.microsoft.com/office/drawing/2014/main" id="{8778B3A3-B027-45A5-9463-F01A64F2468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70074" y="3393440"/>
            <a:ext cx="530352" cy="530352"/>
          </a:xfrm>
          <a:prstGeom prst="rect">
            <a:avLst/>
          </a:prstGeom>
        </p:spPr>
      </p:pic>
      <p:pic>
        <p:nvPicPr>
          <p:cNvPr id="22" name="그래픽 21" descr="전송">
            <a:extLst>
              <a:ext uri="{FF2B5EF4-FFF2-40B4-BE49-F238E27FC236}">
                <a16:creationId xmlns:a16="http://schemas.microsoft.com/office/drawing/2014/main" id="{DF891593-A564-4E4A-BB2A-DD45D6516A6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70074" y="4855262"/>
            <a:ext cx="530352" cy="530352"/>
          </a:xfrm>
          <a:prstGeom prst="rect">
            <a:avLst/>
          </a:prstGeom>
        </p:spPr>
      </p:pic>
      <p:pic>
        <p:nvPicPr>
          <p:cNvPr id="24" name="그래픽 23" descr="핀 있는 지도">
            <a:extLst>
              <a:ext uri="{FF2B5EF4-FFF2-40B4-BE49-F238E27FC236}">
                <a16:creationId xmlns:a16="http://schemas.microsoft.com/office/drawing/2014/main" id="{4391C2B0-A006-47DF-B3E5-EBFB1B86A47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247013" y="1943764"/>
            <a:ext cx="530352" cy="530352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3B672662-FEFB-4A8B-B169-F18A02796BCD}"/>
              </a:ext>
            </a:extLst>
          </p:cNvPr>
          <p:cNvSpPr txBox="1"/>
          <p:nvPr/>
        </p:nvSpPr>
        <p:spPr>
          <a:xfrm>
            <a:off x="248220" y="344744"/>
            <a:ext cx="4246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solidFill>
                  <a:srgbClr val="EAA70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오빠두엑셀 </a:t>
            </a:r>
            <a:r>
              <a:rPr lang="en-US" altLang="ko-KR" sz="1600" b="1" dirty="0">
                <a:solidFill>
                  <a:srgbClr val="EAA70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PPT</a:t>
            </a:r>
            <a:r>
              <a:rPr lang="ko-KR" altLang="en-US" sz="1600" b="1" dirty="0">
                <a:solidFill>
                  <a:srgbClr val="EAA70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용 차트 만들기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76AF453-F46A-4644-8221-0009F8B73AC6}"/>
              </a:ext>
            </a:extLst>
          </p:cNvPr>
          <p:cNvSpPr txBox="1"/>
          <p:nvPr/>
        </p:nvSpPr>
        <p:spPr>
          <a:xfrm>
            <a:off x="248220" y="769548"/>
            <a:ext cx="664787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끝이 둥근 세로막대형 차트</a:t>
            </a:r>
            <a:r>
              <a:rPr lang="en-US" altLang="ko-KR"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 </a:t>
            </a:r>
            <a:r>
              <a:rPr lang="ko-KR" altLang="en-US"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만들기</a:t>
            </a:r>
            <a:r>
              <a:rPr lang="en-US" altLang="ko-KR"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, </a:t>
            </a:r>
            <a:r>
              <a:rPr lang="ko-KR" altLang="en-US"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아주 쉽죠</a:t>
            </a:r>
            <a:r>
              <a:rPr lang="en-US" altLang="ko-KR"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?</a:t>
            </a:r>
            <a:endParaRPr lang="ko-KR" altLang="en-US" sz="2600" b="1" dirty="0">
              <a:solidFill>
                <a:schemeClr val="tx1">
                  <a:lumMod val="85000"/>
                  <a:lumOff val="15000"/>
                </a:schemeClr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F9AAD2F-83BE-4DB1-B612-DC9C1C83854D}"/>
              </a:ext>
            </a:extLst>
          </p:cNvPr>
          <p:cNvSpPr txBox="1"/>
          <p:nvPr/>
        </p:nvSpPr>
        <p:spPr>
          <a:xfrm>
            <a:off x="981326" y="1818083"/>
            <a:ext cx="1722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제목을 넣으세요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9D571F9-9842-4FA0-A329-70950EC8288A}"/>
              </a:ext>
            </a:extLst>
          </p:cNvPr>
          <p:cNvSpPr txBox="1"/>
          <p:nvPr/>
        </p:nvSpPr>
        <p:spPr>
          <a:xfrm>
            <a:off x="993697" y="2110643"/>
            <a:ext cx="22685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내용을 넣으세요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. </a:t>
            </a:r>
            <a:b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</a:br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대한민국 엑셀강의 대표채널 오빠두엑셀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!</a:t>
            </a:r>
            <a:endParaRPr lang="ko-KR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8AAC0D8-4259-49AE-8993-FBFE85D49107}"/>
              </a:ext>
            </a:extLst>
          </p:cNvPr>
          <p:cNvSpPr txBox="1"/>
          <p:nvPr/>
        </p:nvSpPr>
        <p:spPr>
          <a:xfrm>
            <a:off x="3856367" y="1812224"/>
            <a:ext cx="1722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제목을 넣으세요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F90961C-9495-4581-A5A2-CDAF285D1F64}"/>
              </a:ext>
            </a:extLst>
          </p:cNvPr>
          <p:cNvSpPr txBox="1"/>
          <p:nvPr/>
        </p:nvSpPr>
        <p:spPr>
          <a:xfrm>
            <a:off x="3868738" y="2104784"/>
            <a:ext cx="22685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내용을 넣으세요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. </a:t>
            </a:r>
            <a:b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</a:br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대한민국 엑셀강의 대표채널 오빠두엑셀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!</a:t>
            </a:r>
            <a:endParaRPr lang="ko-KR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1751538-634E-4C11-A30E-C1B9A43726C5}"/>
              </a:ext>
            </a:extLst>
          </p:cNvPr>
          <p:cNvSpPr txBox="1"/>
          <p:nvPr/>
        </p:nvSpPr>
        <p:spPr>
          <a:xfrm>
            <a:off x="3856367" y="3257492"/>
            <a:ext cx="1722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제목을 넣으세요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96E08BE-B2CB-4D1C-8CEB-CEDB3EC90900}"/>
              </a:ext>
            </a:extLst>
          </p:cNvPr>
          <p:cNvSpPr txBox="1"/>
          <p:nvPr/>
        </p:nvSpPr>
        <p:spPr>
          <a:xfrm>
            <a:off x="3868738" y="3550052"/>
            <a:ext cx="22685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내용을 넣으세요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. </a:t>
            </a:r>
            <a:b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</a:br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대한민국 엑셀강의 대표채널 오빠두엑셀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!</a:t>
            </a:r>
            <a:endParaRPr lang="ko-KR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85B5077-7AF9-4E66-AEEB-1EF7137D6E7C}"/>
              </a:ext>
            </a:extLst>
          </p:cNvPr>
          <p:cNvSpPr txBox="1"/>
          <p:nvPr/>
        </p:nvSpPr>
        <p:spPr>
          <a:xfrm>
            <a:off x="3856367" y="4723722"/>
            <a:ext cx="1722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제목을 넣으세요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4FE761A-8F37-40E4-B0D8-7147DD53DAD4}"/>
              </a:ext>
            </a:extLst>
          </p:cNvPr>
          <p:cNvSpPr txBox="1"/>
          <p:nvPr/>
        </p:nvSpPr>
        <p:spPr>
          <a:xfrm>
            <a:off x="3868738" y="5016282"/>
            <a:ext cx="22685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내용을 넣으세요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. </a:t>
            </a:r>
            <a:b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</a:br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대한민국 엑셀강의 대표채널 오빠두엑셀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!</a:t>
            </a:r>
            <a:endParaRPr lang="ko-KR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6BFAEBF-B63A-42BB-89A0-490B89FFA172}"/>
              </a:ext>
            </a:extLst>
          </p:cNvPr>
          <p:cNvSpPr txBox="1"/>
          <p:nvPr/>
        </p:nvSpPr>
        <p:spPr>
          <a:xfrm>
            <a:off x="981326" y="4722118"/>
            <a:ext cx="1722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제목을 넣으세요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7CCEA06-604B-4559-AAA2-027CEC6408D3}"/>
              </a:ext>
            </a:extLst>
          </p:cNvPr>
          <p:cNvSpPr txBox="1"/>
          <p:nvPr/>
        </p:nvSpPr>
        <p:spPr>
          <a:xfrm>
            <a:off x="993697" y="5014678"/>
            <a:ext cx="22685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내용을 넣으세요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. </a:t>
            </a:r>
            <a:b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</a:br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대한민국 엑셀강의 대표채널 오빠두엑셀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!</a:t>
            </a:r>
            <a:endParaRPr lang="ko-KR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3A62BFB-C1AA-44BF-B6C7-99C16F06FDDB}"/>
              </a:ext>
            </a:extLst>
          </p:cNvPr>
          <p:cNvSpPr txBox="1"/>
          <p:nvPr/>
        </p:nvSpPr>
        <p:spPr>
          <a:xfrm>
            <a:off x="968955" y="3290784"/>
            <a:ext cx="1722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제목을 넣으세요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A0574E9-7ADA-4EF0-9212-4D31BD392659}"/>
              </a:ext>
            </a:extLst>
          </p:cNvPr>
          <p:cNvSpPr txBox="1"/>
          <p:nvPr/>
        </p:nvSpPr>
        <p:spPr>
          <a:xfrm>
            <a:off x="981326" y="3583344"/>
            <a:ext cx="22685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내용을 넣으세요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. </a:t>
            </a:r>
            <a:b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</a:br>
            <a:r>
              <a:rPr lang="ko-KR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대한민국 엑셀강의 대표채널 오빠두엑셀</a:t>
            </a:r>
            <a:r>
              <a:rPr lang="en-US" altLang="ko-K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!</a:t>
            </a:r>
            <a:endParaRPr lang="ko-KR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08967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45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나눔스퀘어라운드 ExtraBold</vt:lpstr>
      <vt:lpstr>Arial</vt:lpstr>
      <vt:lpstr>맑은 고딕</vt:lpstr>
      <vt:lpstr>나눔스퀘어라운드 Regular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오빠두 엑셀</dc:creator>
  <cp:lastModifiedBy>오빠두 엑셀</cp:lastModifiedBy>
  <cp:revision>4</cp:revision>
  <dcterms:created xsi:type="dcterms:W3CDTF">2019-08-16T20:33:18Z</dcterms:created>
  <dcterms:modified xsi:type="dcterms:W3CDTF">2019-08-19T19:17:32Z</dcterms:modified>
</cp:coreProperties>
</file>