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9BCF4A-D79E-4E15-8FED-66CE9194AE77}" v="3" dt="2026-06-16T15:46:52.5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매출액</c:v>
                </c:pt>
              </c:strCache>
            </c:strRef>
          </c:tx>
          <c:spPr>
            <a:ln w="44450" cap="flat">
              <a:solidFill>
                <a:srgbClr val="1A8754"/>
              </a:solidFill>
              <a:prstDash val="solid"/>
              <a:round/>
            </a:ln>
            <a:effectLst/>
          </c:spPr>
          <c:marker>
            <c:symbol val="circle"/>
            <c:size val="7"/>
            <c:spPr>
              <a:solidFill>
                <a:srgbClr val="1A8754"/>
              </a:solidFill>
              <a:ln w="9525" cap="flat">
                <a:solidFill>
                  <a:srgbClr val="1A8754"/>
                </a:solidFill>
                <a:prstDash val="solid"/>
                <a:round/>
              </a:ln>
              <a:effectLst/>
            </c:spPr>
          </c:marke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u="none" strike="noStrike">
                    <a:solidFill>
                      <a:srgbClr val="1F1F1F"/>
                    </a:solidFill>
                    <a:latin typeface="Inter"/>
                  </a:defRPr>
                </a:pPr>
                <a:endParaRPr lang="ko-K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  <c:pt idx="5">
                  <c:v>6월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43.18</c:v>
                </c:pt>
                <c:pt idx="1">
                  <c:v>11.83</c:v>
                </c:pt>
                <c:pt idx="2">
                  <c:v>19.12</c:v>
                </c:pt>
                <c:pt idx="3">
                  <c:v>24.18</c:v>
                </c:pt>
                <c:pt idx="4">
                  <c:v>21.74</c:v>
                </c:pt>
                <c:pt idx="5">
                  <c:v>18.670000000000002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ED9-4305-A061-D3976AF98EC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094734554"/>
        <c:axId val="2094734552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16161"/>
                </a:solidFill>
                <a:latin typeface="Pretendard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rgbClr val="1A8754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81C-4972-83B4-B03D34575146}"/>
              </c:ext>
            </c:extLst>
          </c:dPt>
          <c:dPt>
            <c:idx val="1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A81C-4972-83B4-B03D34575146}"/>
              </c:ext>
            </c:extLst>
          </c:dPt>
          <c:dPt>
            <c:idx val="2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A81C-4972-83B4-B03D34575146}"/>
              </c:ext>
            </c:extLst>
          </c:dPt>
          <c:dPt>
            <c:idx val="3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A81C-4972-83B4-B03D34575146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u="none" strike="noStrike">
                    <a:solidFill>
                      <a:srgbClr val="1F1F1F"/>
                    </a:solidFill>
                    <a:latin typeface="Inter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전화주문</c:v>
                </c:pt>
                <c:pt idx="1">
                  <c:v>웹</c:v>
                </c:pt>
                <c:pt idx="2">
                  <c:v>모바일앱</c:v>
                </c:pt>
                <c:pt idx="3">
                  <c:v>매장방문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39.99</c:v>
                </c:pt>
                <c:pt idx="1">
                  <c:v>34.82</c:v>
                </c:pt>
                <c:pt idx="2">
                  <c:v>32.33</c:v>
                </c:pt>
                <c:pt idx="3">
                  <c:v>31.58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81C-4972-83B4-B03D345751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5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16161"/>
                </a:solidFill>
                <a:latin typeface="Pretendard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매출비중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A875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D5A6-47E8-B495-4EA8903EEB8B}"/>
              </c:ext>
            </c:extLst>
          </c:dPt>
          <c:dPt>
            <c:idx val="1"/>
            <c:bubble3D val="0"/>
            <c:spPr>
              <a:solidFill>
                <a:srgbClr val="27AE6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D5A6-47E8-B495-4EA8903EEB8B}"/>
              </c:ext>
            </c:extLst>
          </c:dPt>
          <c:dPt>
            <c:idx val="2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D5A6-47E8-B495-4EA8903EEB8B}"/>
              </c:ext>
            </c:extLst>
          </c:dPt>
          <c:dPt>
            <c:idx val="3"/>
            <c:bubble3D val="0"/>
            <c:spPr>
              <a:solidFill>
                <a:srgbClr val="CDEBDD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D5A6-47E8-B495-4EA8903EEB8B}"/>
              </c:ext>
            </c:extLst>
          </c:dPt>
          <c:dPt>
            <c:idx val="4"/>
            <c:bubble3D val="0"/>
            <c:spPr>
              <a:solidFill>
                <a:srgbClr val="2F80ED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D5A6-47E8-B495-4EA8903EEB8B}"/>
              </c:ext>
            </c:extLst>
          </c:dPt>
          <c:dPt>
            <c:idx val="5"/>
            <c:bubble3D val="0"/>
            <c:spPr>
              <a:solidFill>
                <a:srgbClr val="BDBDBD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B-D5A6-47E8-B495-4EA8903EEB8B}"/>
              </c:ext>
            </c:extLst>
          </c:dPt>
          <c:dPt>
            <c:idx val="6"/>
            <c:bubble3D val="0"/>
            <c:spPr>
              <a:solidFill>
                <a:srgbClr val="F2994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D-D5A6-47E8-B495-4EA8903EEB8B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A6-47E8-B495-4EA8903EEB8B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5A6-47E8-B495-4EA8903EEB8B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5A6-47E8-B495-4EA8903EEB8B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5A6-47E8-B495-4EA8903EEB8B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5A6-47E8-B495-4EA8903EEB8B}"/>
                </c:ext>
              </c:extLst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5A6-47E8-B495-4EA8903EEB8B}"/>
                </c:ext>
              </c:extLst>
            </c:dLbl>
            <c:dLbl>
              <c:idx val="6"/>
              <c:numFmt formatCode="0%" sourceLinked="0"/>
              <c:spPr/>
              <c:txPr>
                <a:bodyPr/>
                <a:lstStyle/>
                <a:p>
                  <a:pPr>
                    <a:defRPr sz="11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5A6-47E8-B495-4EA8903EEB8B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ko-KR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냉난방가전</c:v>
                </c:pt>
                <c:pt idx="1">
                  <c:v>영상가전</c:v>
                </c:pt>
                <c:pt idx="2">
                  <c:v>주방가전</c:v>
                </c:pt>
                <c:pt idx="3">
                  <c:v>생활가전</c:v>
                </c:pt>
                <c:pt idx="4">
                  <c:v>공기·청소기</c:v>
                </c:pt>
                <c:pt idx="5">
                  <c:v>PC·주변기기</c:v>
                </c:pt>
                <c:pt idx="6">
                  <c:v>모바일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24.3</c:v>
                </c:pt>
                <c:pt idx="1">
                  <c:v>23.1</c:v>
                </c:pt>
                <c:pt idx="2">
                  <c:v>13.3</c:v>
                </c:pt>
                <c:pt idx="3">
                  <c:v>12.3</c:v>
                </c:pt>
                <c:pt idx="4">
                  <c:v>11.3</c:v>
                </c:pt>
                <c:pt idx="5">
                  <c:v>9</c:v>
                </c:pt>
                <c:pt idx="6">
                  <c:v>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5A6-47E8-B495-4EA8903EE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txPr>
        <a:bodyPr/>
        <a:lstStyle/>
        <a:p>
          <a:pPr>
            <a:defRPr sz="1100">
              <a:solidFill>
                <a:srgbClr val="616161"/>
              </a:solidFill>
              <a:latin typeface="Pretendard"/>
              <a:cs typeface="Pretendard"/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고객유형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A875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0D1C-4B3A-8890-31E6FFCB07FC}"/>
              </c:ext>
            </c:extLst>
          </c:dPt>
          <c:dPt>
            <c:idx val="1"/>
            <c:bubble3D val="0"/>
            <c:spPr>
              <a:solidFill>
                <a:srgbClr val="F2994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0D1C-4B3A-8890-31E6FFCB07FC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4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1C-4B3A-8890-31E6FFCB07FC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4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ko-K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1C-4B3A-8890-31E6FFCB07FC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ko-K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일반 고객</c:v>
                </c:pt>
                <c:pt idx="1">
                  <c:v>기업 고객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85.3</c:v>
                </c:pt>
                <c:pt idx="1">
                  <c:v>14.7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1C-4B3A-8890-31E6FFCB07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2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200">
              <a:solidFill>
                <a:srgbClr val="616161"/>
              </a:solidFill>
              <a:latin typeface="Pretendard"/>
              <a:cs typeface="Pretendard"/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1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rgbClr val="1A8754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CFC-4534-A09E-8AB85497710C}"/>
              </c:ext>
            </c:extLst>
          </c:dPt>
          <c:dPt>
            <c:idx val="1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6CFC-4534-A09E-8AB85497710C}"/>
              </c:ext>
            </c:extLst>
          </c:dPt>
          <c:dPt>
            <c:idx val="2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6CFC-4534-A09E-8AB85497710C}"/>
              </c:ext>
            </c:extLst>
          </c:dPt>
          <c:dPt>
            <c:idx val="3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6CFC-4534-A09E-8AB85497710C}"/>
              </c:ext>
            </c:extLst>
          </c:dPt>
          <c:dPt>
            <c:idx val="4"/>
            <c:invertIfNegative val="0"/>
            <c:bubble3D val="0"/>
            <c:spPr>
              <a:solidFill>
                <a:srgbClr val="7FD1A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6CFC-4534-A09E-8AB85497710C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 i="0" u="none" strike="noStrike">
                    <a:solidFill>
                      <a:srgbClr val="1F1F1F"/>
                    </a:solidFill>
                    <a:latin typeface="Inter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삼성 네오 QLED 65형</c:v>
                </c:pt>
                <c:pt idx="1">
                  <c:v>삼성 갤럭시 S25</c:v>
                </c:pt>
                <c:pt idx="2">
                  <c:v>LG 휘센 에어컨</c:v>
                </c:pt>
                <c:pt idx="3">
                  <c:v>LG 올레드 TV 55형</c:v>
                </c:pt>
                <c:pt idx="4">
                  <c:v>LG 휘센 에어컨 (2)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11.58</c:v>
                </c:pt>
                <c:pt idx="1">
                  <c:v>5.94</c:v>
                </c:pt>
                <c:pt idx="2">
                  <c:v>5.41</c:v>
                </c:pt>
                <c:pt idx="3">
                  <c:v>5.37</c:v>
                </c:pt>
                <c:pt idx="4">
                  <c:v>4.7699999999999996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CFC-4534-A09E-8AB8549771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5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50" b="0" i="0" u="none" strike="noStrike">
                <a:solidFill>
                  <a:srgbClr val="616161"/>
                </a:solidFill>
                <a:latin typeface="Pretendard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low"/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6/16/2026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6493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0513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3956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71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3982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6234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96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3469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0272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568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9606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66825D-2B69-4989-8861-A6901ABADB6C}" type="datetimeFigureOut">
              <a:rPr lang="ko-KR" altLang="en-US" smtClean="0"/>
              <a:t>2026-06-16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6B6DB3-44B8-41C4-A846-21F6C61722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743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5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436815" y="0"/>
            <a:ext cx="4754880" cy="4754880"/>
          </a:xfrm>
          <a:prstGeom prst="ellipse">
            <a:avLst/>
          </a:prstGeom>
          <a:solidFill>
            <a:srgbClr val="1A8754">
              <a:alpha val="40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082735" y="3291840"/>
            <a:ext cx="3108960" cy="3108960"/>
          </a:xfrm>
          <a:prstGeom prst="ellipse">
            <a:avLst/>
          </a:prstGeom>
          <a:solidFill>
            <a:srgbClr val="27AE60">
              <a:alpha val="30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713232" y="137160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kern="0" spc="200" dirty="0">
                <a:solidFill>
                  <a:srgbClr val="7FD1A8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  ·  SALES INSIGHT REPORT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713232" y="1965960"/>
            <a:ext cx="1005840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8000"/>
              </a:lnSpc>
              <a:buNone/>
            </a:pPr>
            <a:r>
              <a:rPr lang="en-US" sz="56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2026년 상반기</a:t>
            </a:r>
            <a:endParaRPr lang="en-US" sz="5600" dirty="0"/>
          </a:p>
          <a:p>
            <a:pPr marL="0" indent="0">
              <a:lnSpc>
                <a:spcPct val="108000"/>
              </a:lnSpc>
              <a:buNone/>
            </a:pPr>
            <a:r>
              <a:rPr lang="en-US" sz="56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매출 실적 분석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713232" y="416052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총 매출 1.39억원 · 영업이익률 14.5% · 57건 거래 종합 인사이트</a:t>
            </a:r>
            <a:endParaRPr lang="en-US" sz="2000" dirty="0"/>
          </a:p>
        </p:txBody>
      </p:sp>
      <p:sp>
        <p:nvSpPr>
          <p:cNvPr id="7" name="Shape 5"/>
          <p:cNvSpPr/>
          <p:nvPr/>
        </p:nvSpPr>
        <p:spPr>
          <a:xfrm>
            <a:off x="713232" y="4983480"/>
            <a:ext cx="2468880" cy="1051560"/>
          </a:xfrm>
          <a:prstGeom prst="roundRect">
            <a:avLst>
              <a:gd name="adj" fmla="val 6957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04672" y="510235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₩138.7M</a:t>
            </a:r>
            <a:endParaRPr lang="en-US" sz="2600" dirty="0"/>
          </a:p>
        </p:txBody>
      </p:sp>
      <p:sp>
        <p:nvSpPr>
          <p:cNvPr id="9" name="Text 7"/>
          <p:cNvSpPr/>
          <p:nvPr/>
        </p:nvSpPr>
        <p:spPr>
          <a:xfrm>
            <a:off x="804672" y="559612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총 매출액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3383280" y="4983480"/>
            <a:ext cx="2468880" cy="1051560"/>
          </a:xfrm>
          <a:prstGeom prst="roundRect">
            <a:avLst>
              <a:gd name="adj" fmla="val 6957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474720" y="510235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14.5%</a:t>
            </a:r>
            <a:endParaRPr lang="en-US" sz="2600" dirty="0"/>
          </a:p>
        </p:txBody>
      </p:sp>
      <p:sp>
        <p:nvSpPr>
          <p:cNvPr id="12" name="Text 10"/>
          <p:cNvSpPr/>
          <p:nvPr/>
        </p:nvSpPr>
        <p:spPr>
          <a:xfrm>
            <a:off x="3474720" y="559612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영업이익률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053328" y="4983480"/>
            <a:ext cx="2468880" cy="1051560"/>
          </a:xfrm>
          <a:prstGeom prst="roundRect">
            <a:avLst>
              <a:gd name="adj" fmla="val 6957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144768" y="510235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57건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6144768" y="559612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거래 건수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723376" y="4983480"/>
            <a:ext cx="2468880" cy="1051560"/>
          </a:xfrm>
          <a:prstGeom prst="roundRect">
            <a:avLst>
              <a:gd name="adj" fmla="val 6957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8814816" y="510235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128개</a:t>
            </a:r>
            <a:endParaRPr lang="en-US" sz="2600" dirty="0"/>
          </a:p>
        </p:txBody>
      </p:sp>
      <p:sp>
        <p:nvSpPr>
          <p:cNvPr id="18" name="Text 16"/>
          <p:cNvSpPr/>
          <p:nvPr/>
        </p:nvSpPr>
        <p:spPr>
          <a:xfrm>
            <a:off x="8814816" y="5596128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판매수량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820863" y="141732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200" dirty="0">
                <a:solidFill>
                  <a:srgbClr val="7FD1A8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2026년 6월 16일 발표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01  전체 성과 요약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2026년 상반기 총 매출 1.39억원, 영업이익률 14.5% 달성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286000"/>
            <a:ext cx="2485568" cy="2148840"/>
          </a:xfrm>
          <a:prstGeom prst="roundRect">
            <a:avLst>
              <a:gd name="adj" fmla="val 4255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713232" y="2286000"/>
            <a:ext cx="2485568" cy="109728"/>
          </a:xfrm>
          <a:prstGeom prst="rect">
            <a:avLst/>
          </a:prstGeom>
          <a:solidFill>
            <a:srgbClr val="1A8754"/>
          </a:solidFill>
          <a:ln/>
        </p:spPr>
      </p:sp>
      <p:sp>
        <p:nvSpPr>
          <p:cNvPr id="6" name="Text 4"/>
          <p:cNvSpPr/>
          <p:nvPr/>
        </p:nvSpPr>
        <p:spPr>
          <a:xfrm>
            <a:off x="941832" y="2596896"/>
            <a:ext cx="202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총 매출액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941832" y="3063240"/>
            <a:ext cx="202836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1A875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₩138,719,900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941832" y="3913632"/>
            <a:ext cx="202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분석 기간 전체 매출 합계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3473120" y="2286000"/>
            <a:ext cx="2485568" cy="2148840"/>
          </a:xfrm>
          <a:prstGeom prst="roundRect">
            <a:avLst>
              <a:gd name="adj" fmla="val 4255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473120" y="2286000"/>
            <a:ext cx="2485568" cy="109728"/>
          </a:xfrm>
          <a:prstGeom prst="rect">
            <a:avLst/>
          </a:prstGeom>
          <a:solidFill>
            <a:srgbClr val="27AE60"/>
          </a:solidFill>
          <a:ln/>
        </p:spPr>
      </p:sp>
      <p:sp>
        <p:nvSpPr>
          <p:cNvPr id="11" name="Text 9"/>
          <p:cNvSpPr/>
          <p:nvPr/>
        </p:nvSpPr>
        <p:spPr>
          <a:xfrm>
            <a:off x="3701720" y="2596896"/>
            <a:ext cx="202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총 영업이익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701720" y="3063240"/>
            <a:ext cx="202836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27AE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₩20,064,900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3701720" y="3913632"/>
            <a:ext cx="202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분석 기간 전체 이익 합계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233008" y="2286000"/>
            <a:ext cx="2485568" cy="2148840"/>
          </a:xfrm>
          <a:prstGeom prst="roundRect">
            <a:avLst>
              <a:gd name="adj" fmla="val 4255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233008" y="2286000"/>
            <a:ext cx="2485568" cy="109728"/>
          </a:xfrm>
          <a:prstGeom prst="rect">
            <a:avLst/>
          </a:prstGeom>
          <a:solidFill>
            <a:srgbClr val="2F80ED"/>
          </a:solidFill>
          <a:ln/>
        </p:spPr>
      </p:sp>
      <p:sp>
        <p:nvSpPr>
          <p:cNvPr id="16" name="Text 14"/>
          <p:cNvSpPr/>
          <p:nvPr/>
        </p:nvSpPr>
        <p:spPr>
          <a:xfrm>
            <a:off x="6461608" y="2596896"/>
            <a:ext cx="202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영업이익률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6461608" y="3063240"/>
            <a:ext cx="202836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000" b="1" dirty="0">
                <a:solidFill>
                  <a:srgbClr val="2F80E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14.5%</a:t>
            </a:r>
            <a:endParaRPr lang="en-US" sz="4000" dirty="0"/>
          </a:p>
        </p:txBody>
      </p:sp>
      <p:sp>
        <p:nvSpPr>
          <p:cNvPr id="18" name="Text 16"/>
          <p:cNvSpPr/>
          <p:nvPr/>
        </p:nvSpPr>
        <p:spPr>
          <a:xfrm>
            <a:off x="6461608" y="3913632"/>
            <a:ext cx="202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수익성 지표 (이익 ÷ 매출)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8992895" y="2286000"/>
            <a:ext cx="2485568" cy="2148840"/>
          </a:xfrm>
          <a:prstGeom prst="roundRect">
            <a:avLst>
              <a:gd name="adj" fmla="val 4255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8992895" y="2286000"/>
            <a:ext cx="2485568" cy="109728"/>
          </a:xfrm>
          <a:prstGeom prst="rect">
            <a:avLst/>
          </a:prstGeom>
          <a:solidFill>
            <a:srgbClr val="F2994A"/>
          </a:solidFill>
          <a:ln/>
        </p:spPr>
      </p:sp>
      <p:sp>
        <p:nvSpPr>
          <p:cNvPr id="21" name="Text 19"/>
          <p:cNvSpPr/>
          <p:nvPr/>
        </p:nvSpPr>
        <p:spPr>
          <a:xfrm>
            <a:off x="9221495" y="2596896"/>
            <a:ext cx="2028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거래 건수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9221495" y="3063240"/>
            <a:ext cx="202836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000" b="1" dirty="0">
                <a:solidFill>
                  <a:srgbClr val="F299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57건</a:t>
            </a:r>
            <a:endParaRPr lang="en-US" sz="4000" dirty="0"/>
          </a:p>
        </p:txBody>
      </p:sp>
      <p:sp>
        <p:nvSpPr>
          <p:cNvPr id="23" name="Text 21"/>
          <p:cNvSpPr/>
          <p:nvPr/>
        </p:nvSpPr>
        <p:spPr>
          <a:xfrm>
            <a:off x="9221495" y="3913632"/>
            <a:ext cx="202836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128개 제품 판매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713232" y="4892040"/>
            <a:ext cx="10765231" cy="960120"/>
          </a:xfrm>
          <a:prstGeom prst="roundRect">
            <a:avLst>
              <a:gd name="adj" fmla="val 7619"/>
            </a:avLst>
          </a:prstGeom>
          <a:solidFill>
            <a:srgbClr val="E8F5EF"/>
          </a:solidFill>
          <a:ln/>
        </p:spPr>
      </p:sp>
      <p:sp>
        <p:nvSpPr>
          <p:cNvPr id="25" name="Text 23"/>
          <p:cNvSpPr/>
          <p:nvPr/>
        </p:nvSpPr>
        <p:spPr>
          <a:xfrm>
            <a:off x="1033272" y="507492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핵심 인사이트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1033272" y="5349240"/>
            <a:ext cx="10125151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건당 평균 매출 ₩2,433,682 — 고가 가전 중심의 프리미엄 판매 구조가 뚜렷하게 확인됩니다.</a:t>
            </a:r>
            <a:endParaRPr lang="en-US" sz="1700" dirty="0"/>
          </a:p>
        </p:txBody>
      </p:sp>
      <p:sp>
        <p:nvSpPr>
          <p:cNvPr id="27" name="Text 25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02  월별 실적 추이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1월 최대 매출 후 2월 72.6% 급감, 3월 이후 회복세로 전환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03120"/>
            <a:ext cx="7315200" cy="3703320"/>
          </a:xfrm>
          <a:prstGeom prst="roundRect">
            <a:avLst>
              <a:gd name="adj" fmla="val 2469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87552" y="2286000"/>
            <a:ext cx="67665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월별 매출액 추이 (단위: 백만원)</a:t>
            </a:r>
            <a:endParaRPr lang="en-US" sz="14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850392" y="2670048"/>
          <a:ext cx="694944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4"/>
          <p:cNvSpPr/>
          <p:nvPr/>
        </p:nvSpPr>
        <p:spPr>
          <a:xfrm>
            <a:off x="8348472" y="2103120"/>
            <a:ext cx="3129991" cy="1033272"/>
          </a:xfrm>
          <a:prstGeom prst="roundRect">
            <a:avLst>
              <a:gd name="adj" fmla="val 8850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8" name="Shape 5"/>
          <p:cNvSpPr/>
          <p:nvPr/>
        </p:nvSpPr>
        <p:spPr>
          <a:xfrm>
            <a:off x="8348472" y="2103120"/>
            <a:ext cx="91440" cy="1033272"/>
          </a:xfrm>
          <a:prstGeom prst="rect">
            <a:avLst/>
          </a:prstGeom>
          <a:solidFill>
            <a:srgbClr val="1A8754"/>
          </a:solidFill>
          <a:ln/>
        </p:spPr>
      </p:sp>
      <p:sp>
        <p:nvSpPr>
          <p:cNvPr id="9" name="Text 6"/>
          <p:cNvSpPr/>
          <p:nvPr/>
        </p:nvSpPr>
        <p:spPr>
          <a:xfrm>
            <a:off x="8604504" y="2240280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1월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8604504" y="2496312"/>
            <a:ext cx="2672791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₩4,318만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8604504" y="2862072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최고 매출</a:t>
            </a:r>
            <a:endParaRPr lang="en-US" sz="1150" dirty="0"/>
          </a:p>
        </p:txBody>
      </p:sp>
      <p:sp>
        <p:nvSpPr>
          <p:cNvPr id="12" name="Shape 9"/>
          <p:cNvSpPr/>
          <p:nvPr/>
        </p:nvSpPr>
        <p:spPr>
          <a:xfrm>
            <a:off x="8348472" y="3282696"/>
            <a:ext cx="3129991" cy="1033272"/>
          </a:xfrm>
          <a:prstGeom prst="roundRect">
            <a:avLst>
              <a:gd name="adj" fmla="val 8850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8348472" y="3282696"/>
            <a:ext cx="91440" cy="1033272"/>
          </a:xfrm>
          <a:prstGeom prst="rect">
            <a:avLst/>
          </a:prstGeom>
          <a:solidFill>
            <a:srgbClr val="F2994A"/>
          </a:solidFill>
          <a:ln/>
        </p:spPr>
      </p:sp>
      <p:sp>
        <p:nvSpPr>
          <p:cNvPr id="14" name="Text 11"/>
          <p:cNvSpPr/>
          <p:nvPr/>
        </p:nvSpPr>
        <p:spPr>
          <a:xfrm>
            <a:off x="8604504" y="3419856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2994A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2월</a:t>
            </a:r>
            <a:endParaRPr lang="en-US" sz="1300" dirty="0"/>
          </a:p>
        </p:txBody>
      </p:sp>
      <p:sp>
        <p:nvSpPr>
          <p:cNvPr id="15" name="Text 12"/>
          <p:cNvSpPr/>
          <p:nvPr/>
        </p:nvSpPr>
        <p:spPr>
          <a:xfrm>
            <a:off x="8604504" y="3675888"/>
            <a:ext cx="2672791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₩1,183만</a:t>
            </a:r>
            <a:endParaRPr lang="en-US" sz="2000" dirty="0"/>
          </a:p>
        </p:txBody>
      </p:sp>
      <p:sp>
        <p:nvSpPr>
          <p:cNvPr id="16" name="Text 13"/>
          <p:cNvSpPr/>
          <p:nvPr/>
        </p:nvSpPr>
        <p:spPr>
          <a:xfrm>
            <a:off x="8604504" y="4041648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최저 · 전월대비 −72.6%</a:t>
            </a:r>
            <a:endParaRPr lang="en-US" sz="1150" dirty="0"/>
          </a:p>
        </p:txBody>
      </p:sp>
      <p:sp>
        <p:nvSpPr>
          <p:cNvPr id="17" name="Shape 14"/>
          <p:cNvSpPr/>
          <p:nvPr/>
        </p:nvSpPr>
        <p:spPr>
          <a:xfrm>
            <a:off x="8348472" y="4462272"/>
            <a:ext cx="3129991" cy="1033272"/>
          </a:xfrm>
          <a:prstGeom prst="roundRect">
            <a:avLst>
              <a:gd name="adj" fmla="val 8850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8348472" y="4462272"/>
            <a:ext cx="91440" cy="1033272"/>
          </a:xfrm>
          <a:prstGeom prst="rect">
            <a:avLst/>
          </a:prstGeom>
          <a:solidFill>
            <a:srgbClr val="2F80ED"/>
          </a:solidFill>
          <a:ln/>
        </p:spPr>
      </p:sp>
      <p:sp>
        <p:nvSpPr>
          <p:cNvPr id="19" name="Text 16"/>
          <p:cNvSpPr/>
          <p:nvPr/>
        </p:nvSpPr>
        <p:spPr>
          <a:xfrm>
            <a:off x="8604504" y="4599432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2F80E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3~4월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8604504" y="4855464"/>
            <a:ext cx="2672791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+61.6% → +26.5%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8604504" y="5221224"/>
            <a:ext cx="267279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뚜렷한 회복세</a:t>
            </a:r>
            <a:endParaRPr lang="en-US" sz="1150" dirty="0"/>
          </a:p>
        </p:txBody>
      </p:sp>
      <p:sp>
        <p:nvSpPr>
          <p:cNvPr id="22" name="Text 19"/>
          <p:cNvSpPr/>
          <p:nvPr/>
        </p:nvSpPr>
        <p:spPr>
          <a:xfrm>
            <a:off x="713232" y="5989320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계절적 요인·프로모션 공백으로 추정되는 2월 급감 원인 분석이 필요합니다.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24" name="Text 21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03  주문경로별 분석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전화주문이 매출 ₩3,999만(28.8%)으로 전 채널 1위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03120"/>
            <a:ext cx="6949440" cy="3703320"/>
          </a:xfrm>
          <a:prstGeom prst="roundRect">
            <a:avLst>
              <a:gd name="adj" fmla="val 2469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87552" y="2286000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주문경로별 매출액 (단위: 백만원)</a:t>
            </a:r>
            <a:endParaRPr lang="en-US" sz="14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850392" y="2670048"/>
          <a:ext cx="658368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4"/>
          <p:cNvSpPr/>
          <p:nvPr/>
        </p:nvSpPr>
        <p:spPr>
          <a:xfrm>
            <a:off x="7982712" y="2103120"/>
            <a:ext cx="3495751" cy="1033272"/>
          </a:xfrm>
          <a:prstGeom prst="roundRect">
            <a:avLst>
              <a:gd name="adj" fmla="val 8850"/>
            </a:avLst>
          </a:prstGeom>
          <a:solidFill>
            <a:srgbClr val="E8F5E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211312" y="2267712"/>
            <a:ext cx="30385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전화주문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8211312" y="2542032"/>
            <a:ext cx="3038551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₩3,999만</a:t>
            </a:r>
            <a:endParaRPr lang="en-US" sz="1900" dirty="0"/>
          </a:p>
        </p:txBody>
      </p:sp>
      <p:sp>
        <p:nvSpPr>
          <p:cNvPr id="10" name="Text 7"/>
          <p:cNvSpPr/>
          <p:nvPr/>
        </p:nvSpPr>
        <p:spPr>
          <a:xfrm>
            <a:off x="8211312" y="2852928"/>
            <a:ext cx="303855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15.1%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7982712" y="3282696"/>
            <a:ext cx="3495751" cy="1033272"/>
          </a:xfrm>
          <a:prstGeom prst="roundRect">
            <a:avLst>
              <a:gd name="adj" fmla="val 8850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8211312" y="3447288"/>
            <a:ext cx="30385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웹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8211312" y="3721608"/>
            <a:ext cx="3038551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₩3,482만</a:t>
            </a:r>
            <a:endParaRPr lang="en-US" sz="1900" dirty="0"/>
          </a:p>
        </p:txBody>
      </p:sp>
      <p:sp>
        <p:nvSpPr>
          <p:cNvPr id="14" name="Text 11"/>
          <p:cNvSpPr/>
          <p:nvPr/>
        </p:nvSpPr>
        <p:spPr>
          <a:xfrm>
            <a:off x="8211312" y="4032504"/>
            <a:ext cx="303855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13.1%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7982712" y="4462272"/>
            <a:ext cx="3495751" cy="1033272"/>
          </a:xfrm>
          <a:prstGeom prst="roundRect">
            <a:avLst>
              <a:gd name="adj" fmla="val 8850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8211312" y="4626864"/>
            <a:ext cx="303855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매장방문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8211312" y="4901184"/>
            <a:ext cx="3038551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₩3,158만</a:t>
            </a:r>
            <a:endParaRPr lang="en-US" sz="1900" dirty="0"/>
          </a:p>
        </p:txBody>
      </p:sp>
      <p:sp>
        <p:nvSpPr>
          <p:cNvPr id="18" name="Text 15"/>
          <p:cNvSpPr/>
          <p:nvPr/>
        </p:nvSpPr>
        <p:spPr>
          <a:xfrm>
            <a:off x="8211312" y="5212080"/>
            <a:ext cx="3038551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2994A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15.7% (최고)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713232" y="5989320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매장방문은 매출 비중(22.8%)은 낮지만 수익성이 가장 높아 오프라인 채널 강화가 유효합니다.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04  대분류별 분석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냉난방가전이 매출의 24.3%로 최대 카테고리, 영상가전 이익률 16.2% 최고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48840"/>
            <a:ext cx="6126480" cy="4069080"/>
          </a:xfrm>
          <a:prstGeom prst="roundRect">
            <a:avLst>
              <a:gd name="adj" fmla="val 2247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87552" y="233172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대분류별 매출 비중</a:t>
            </a:r>
            <a:endParaRPr lang="en-US" sz="14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896112" y="2697480"/>
          <a:ext cx="5760720" cy="338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4"/>
          <p:cNvSpPr/>
          <p:nvPr/>
        </p:nvSpPr>
        <p:spPr>
          <a:xfrm>
            <a:off x="7159752" y="2148840"/>
            <a:ext cx="4318711" cy="1874520"/>
          </a:xfrm>
          <a:prstGeom prst="roundRect">
            <a:avLst>
              <a:gd name="adj" fmla="val 4878"/>
            </a:avLst>
          </a:prstGeom>
          <a:solidFill>
            <a:srgbClr val="E8F5E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7434072" y="2359152"/>
            <a:ext cx="377007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최대 매출 카테고리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7434072" y="2651760"/>
            <a:ext cx="3770071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냉난방가전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7434072" y="3090672"/>
            <a:ext cx="377007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A875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₩33,685,700</a:t>
            </a:r>
            <a:endParaRPr lang="en-US" sz="3000" dirty="0"/>
          </a:p>
        </p:txBody>
      </p:sp>
      <p:sp>
        <p:nvSpPr>
          <p:cNvPr id="11" name="Text 8"/>
          <p:cNvSpPr/>
          <p:nvPr/>
        </p:nvSpPr>
        <p:spPr>
          <a:xfrm>
            <a:off x="7434072" y="3611880"/>
            <a:ext cx="377007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전체 매출의 24.3% 차지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7159752" y="4187952"/>
            <a:ext cx="4318711" cy="1874520"/>
          </a:xfrm>
          <a:prstGeom prst="roundRect">
            <a:avLst>
              <a:gd name="adj" fmla="val 4878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7434072" y="4398264"/>
            <a:ext cx="377007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2994A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최고 수익성 카테고리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7434072" y="4690872"/>
            <a:ext cx="3770071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영상가전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434072" y="5129784"/>
            <a:ext cx="377007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299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16.2%</a:t>
            </a:r>
            <a:endParaRPr lang="en-US" sz="3000" dirty="0"/>
          </a:p>
        </p:txBody>
      </p:sp>
      <p:sp>
        <p:nvSpPr>
          <p:cNvPr id="16" name="Text 13"/>
          <p:cNvSpPr/>
          <p:nvPr/>
        </p:nvSpPr>
        <p:spPr>
          <a:xfrm>
            <a:off x="7434072" y="5650992"/>
            <a:ext cx="377007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영업이익률 최고 — 프리미엄 라인 확대 기회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05  고객유형별 분석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일반 고객이 전체 매출의 85.3%(₩1.18억)를 차지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03120"/>
            <a:ext cx="5120640" cy="3703320"/>
          </a:xfrm>
          <a:prstGeom prst="roundRect">
            <a:avLst>
              <a:gd name="adj" fmla="val 2469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87552" y="228600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고객유형별 매출 비중</a:t>
            </a:r>
            <a:endParaRPr lang="en-US" sz="14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987552" y="2651760"/>
          <a:ext cx="4572000" cy="301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4"/>
          <p:cNvSpPr/>
          <p:nvPr/>
        </p:nvSpPr>
        <p:spPr>
          <a:xfrm>
            <a:off x="6153912" y="2103120"/>
            <a:ext cx="5324551" cy="1737360"/>
          </a:xfrm>
          <a:prstGeom prst="roundRect">
            <a:avLst>
              <a:gd name="adj" fmla="val 5263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8" name="Shape 5"/>
          <p:cNvSpPr/>
          <p:nvPr/>
        </p:nvSpPr>
        <p:spPr>
          <a:xfrm>
            <a:off x="6153912" y="2103120"/>
            <a:ext cx="109728" cy="1737360"/>
          </a:xfrm>
          <a:prstGeom prst="rect">
            <a:avLst/>
          </a:prstGeom>
          <a:solidFill>
            <a:srgbClr val="1A8754"/>
          </a:solidFill>
          <a:ln/>
        </p:spPr>
      </p:sp>
      <p:sp>
        <p:nvSpPr>
          <p:cNvPr id="9" name="Text 6"/>
          <p:cNvSpPr/>
          <p:nvPr/>
        </p:nvSpPr>
        <p:spPr>
          <a:xfrm>
            <a:off x="6473952" y="2304288"/>
            <a:ext cx="4775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일반 고객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6473952" y="2651760"/>
            <a:ext cx="477591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₩118,337,500</a:t>
            </a:r>
            <a:endParaRPr lang="en-US" sz="2600" dirty="0"/>
          </a:p>
        </p:txBody>
      </p:sp>
      <p:sp>
        <p:nvSpPr>
          <p:cNvPr id="11" name="Text 8"/>
          <p:cNvSpPr/>
          <p:nvPr/>
        </p:nvSpPr>
        <p:spPr>
          <a:xfrm>
            <a:off x="6473952" y="3200400"/>
            <a:ext cx="4775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거래 49건</a:t>
            </a:r>
            <a:r>
              <a:rPr lang="en-US" sz="130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 ·   건당 평균 ₩242만</a:t>
            </a:r>
            <a:endParaRPr lang="en-US" sz="1300" dirty="0"/>
          </a:p>
        </p:txBody>
      </p:sp>
      <p:sp>
        <p:nvSpPr>
          <p:cNvPr id="12" name="Shape 9"/>
          <p:cNvSpPr/>
          <p:nvPr/>
        </p:nvSpPr>
        <p:spPr>
          <a:xfrm>
            <a:off x="6153912" y="4069080"/>
            <a:ext cx="5324551" cy="1737360"/>
          </a:xfrm>
          <a:prstGeom prst="roundRect">
            <a:avLst>
              <a:gd name="adj" fmla="val 5263"/>
            </a:avLst>
          </a:prstGeom>
          <a:solidFill>
            <a:srgbClr val="F4F6F5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6153912" y="4069080"/>
            <a:ext cx="109728" cy="1737360"/>
          </a:xfrm>
          <a:prstGeom prst="rect">
            <a:avLst/>
          </a:prstGeom>
          <a:solidFill>
            <a:srgbClr val="F2994A"/>
          </a:solidFill>
          <a:ln/>
        </p:spPr>
      </p:sp>
      <p:sp>
        <p:nvSpPr>
          <p:cNvPr id="14" name="Text 11"/>
          <p:cNvSpPr/>
          <p:nvPr/>
        </p:nvSpPr>
        <p:spPr>
          <a:xfrm>
            <a:off x="6473952" y="4270248"/>
            <a:ext cx="4775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2994A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기업 고객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6473952" y="4617720"/>
            <a:ext cx="477591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F1F1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₩20,382,400</a:t>
            </a:r>
            <a:endParaRPr lang="en-US" sz="2600" dirty="0"/>
          </a:p>
        </p:txBody>
      </p:sp>
      <p:sp>
        <p:nvSpPr>
          <p:cNvPr id="16" name="Text 13"/>
          <p:cNvSpPr/>
          <p:nvPr/>
        </p:nvSpPr>
        <p:spPr>
          <a:xfrm>
            <a:off x="6473952" y="5166360"/>
            <a:ext cx="4775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거래 8건</a:t>
            </a:r>
            <a:r>
              <a:rPr lang="en-US" sz="130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 ·   건당 평균 ₩255만</a:t>
            </a:r>
            <a:endParaRPr lang="en-US" sz="1300" dirty="0"/>
          </a:p>
        </p:txBody>
      </p:sp>
      <p:sp>
        <p:nvSpPr>
          <p:cNvPr id="17" name="Text 14"/>
          <p:cNvSpPr/>
          <p:nvPr/>
        </p:nvSpPr>
        <p:spPr>
          <a:xfrm>
            <a:off x="713232" y="5989320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기업 고객의 건당 매출이 더 높아, B2B 영업 확대 시 안정적 매출 확보가 가능합니다.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19" name="Text 16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475488"/>
            <a:ext cx="10765231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kern="0" spc="200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06  제품별 매출 TOP 5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786384"/>
            <a:ext cx="10765231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삼성 네오 QLED 65형이 단일 거래 ₩1,158만으로 매출 1위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48840"/>
            <a:ext cx="6766560" cy="4069080"/>
          </a:xfrm>
          <a:prstGeom prst="roundRect">
            <a:avLst>
              <a:gd name="adj" fmla="val 2247"/>
            </a:avLst>
          </a:prstGeom>
          <a:solidFill>
            <a:srgbClr val="FFFFF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87552" y="2331720"/>
            <a:ext cx="6217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제품별 매출액 (단위: 백만원)</a:t>
            </a:r>
            <a:endParaRPr lang="en-US" sz="1400" dirty="0"/>
          </a:p>
        </p:txBody>
      </p:sp>
      <p:graphicFrame>
        <p:nvGraphicFramePr>
          <p:cNvPr id="6" name="Chart 0"/>
          <p:cNvGraphicFramePr/>
          <p:nvPr/>
        </p:nvGraphicFramePr>
        <p:xfrm>
          <a:off x="850392" y="2697480"/>
          <a:ext cx="6492240" cy="338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hape 4"/>
          <p:cNvSpPr/>
          <p:nvPr/>
        </p:nvSpPr>
        <p:spPr>
          <a:xfrm>
            <a:off x="7799832" y="2148840"/>
            <a:ext cx="3678631" cy="4069080"/>
          </a:xfrm>
          <a:prstGeom prst="roundRect">
            <a:avLst>
              <a:gd name="adj" fmla="val 2486"/>
            </a:avLst>
          </a:prstGeom>
          <a:solidFill>
            <a:srgbClr val="E8F5EF"/>
          </a:solidFill>
          <a:ln w="9525">
            <a:solidFill>
              <a:srgbClr val="E0E0E0"/>
            </a:solidFill>
            <a:prstDash val="solid"/>
          </a:ln>
          <a:effectLst>
            <a:outerShdw blurRad="88900" dist="25400" dir="5400000" algn="bl" rotWithShape="0">
              <a:srgbClr val="000000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074152" y="2377440"/>
            <a:ext cx="312999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핵심 제품 하이라이트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8074152" y="2834640"/>
            <a:ext cx="502920" cy="502920"/>
          </a:xfrm>
          <a:prstGeom prst="ellipse">
            <a:avLst/>
          </a:prstGeom>
          <a:solidFill>
            <a:srgbClr val="1A8754"/>
          </a:solidFill>
          <a:ln/>
        </p:spPr>
      </p:sp>
      <p:sp>
        <p:nvSpPr>
          <p:cNvPr id="10" name="Text 7"/>
          <p:cNvSpPr/>
          <p:nvPr/>
        </p:nvSpPr>
        <p:spPr>
          <a:xfrm>
            <a:off x="8074152" y="283464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1800" dirty="0"/>
          </a:p>
        </p:txBody>
      </p:sp>
      <p:sp>
        <p:nvSpPr>
          <p:cNvPr id="11" name="Text 8"/>
          <p:cNvSpPr/>
          <p:nvPr/>
        </p:nvSpPr>
        <p:spPr>
          <a:xfrm>
            <a:off x="8714232" y="2816352"/>
            <a:ext cx="2489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삼성 네오 QLED 65형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8714232" y="3127248"/>
            <a:ext cx="2489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A875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₩11,578,500</a:t>
            </a:r>
            <a:endParaRPr lang="en-US" sz="1700" dirty="0"/>
          </a:p>
        </p:txBody>
      </p:sp>
      <p:sp>
        <p:nvSpPr>
          <p:cNvPr id="13" name="Text 10"/>
          <p:cNvSpPr/>
          <p:nvPr/>
        </p:nvSpPr>
        <p:spPr>
          <a:xfrm>
            <a:off x="8714232" y="3456432"/>
            <a:ext cx="248991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14.5%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8074152" y="4069080"/>
            <a:ext cx="502920" cy="502920"/>
          </a:xfrm>
          <a:prstGeom prst="ellipse">
            <a:avLst/>
          </a:prstGeom>
          <a:solidFill>
            <a:srgbClr val="F2994A"/>
          </a:solidFill>
          <a:ln/>
        </p:spPr>
      </p:sp>
      <p:sp>
        <p:nvSpPr>
          <p:cNvPr id="15" name="Text 12"/>
          <p:cNvSpPr/>
          <p:nvPr/>
        </p:nvSpPr>
        <p:spPr>
          <a:xfrm>
            <a:off x="8074152" y="406908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8714232" y="4050792"/>
            <a:ext cx="2489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F1F1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LG 올레드 TV 55형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8714232" y="4361688"/>
            <a:ext cx="24899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F299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₩5,370,000</a:t>
            </a:r>
            <a:endParaRPr lang="en-US" sz="1700" dirty="0"/>
          </a:p>
        </p:txBody>
      </p:sp>
      <p:sp>
        <p:nvSpPr>
          <p:cNvPr id="18" name="Text 15"/>
          <p:cNvSpPr/>
          <p:nvPr/>
        </p:nvSpPr>
        <p:spPr>
          <a:xfrm>
            <a:off x="8714232" y="4690872"/>
            <a:ext cx="2489911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616161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20.7% (최고)</a:t>
            </a:r>
            <a:endParaRPr lang="en-US" sz="1150" dirty="0"/>
          </a:p>
        </p:txBody>
      </p:sp>
      <p:sp>
        <p:nvSpPr>
          <p:cNvPr id="19" name="Text 16"/>
          <p:cNvSpPr/>
          <p:nvPr/>
        </p:nvSpPr>
        <p:spPr>
          <a:xfrm>
            <a:off x="8074152" y="5349240"/>
            <a:ext cx="3129991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00" i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프리미엄 TV 카테고리가 매출과 수익을 모두 견인하는 핵심 제품군입니다.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F5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3232" y="566928"/>
            <a:ext cx="1076523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kern="0" spc="200" dirty="0">
                <a:solidFill>
                  <a:srgbClr val="7FD1A8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07  하반기 액션 플랜</a:t>
            </a:r>
            <a:endParaRPr lang="en-US" sz="1400" dirty="0"/>
          </a:p>
        </p:txBody>
      </p:sp>
      <p:sp>
        <p:nvSpPr>
          <p:cNvPr id="3" name="Text 1"/>
          <p:cNvSpPr/>
          <p:nvPr/>
        </p:nvSpPr>
        <p:spPr>
          <a:xfrm>
            <a:off x="713232" y="896112"/>
            <a:ext cx="10765231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25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2월 급감 원인 파악과 오프라인·영상가전 강화가 하반기 핵심 과제</a:t>
            </a: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713232" y="2103120"/>
            <a:ext cx="3375050" cy="2697480"/>
          </a:xfrm>
          <a:prstGeom prst="roundRect">
            <a:avLst>
              <a:gd name="adj" fmla="val 2712"/>
            </a:avLst>
          </a:prstGeom>
          <a:solidFill>
            <a:srgbClr val="FFFFFF">
              <a:alpha val="8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87552" y="2377440"/>
            <a:ext cx="282641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7FD1A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987552" y="3154680"/>
            <a:ext cx="282641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2월 급감 원인 분석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987552" y="3749040"/>
            <a:ext cx="282641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전월대비 −72.6% 급락 원인을 진단하고 프로모션 공백·계절 요인에 대응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4408322" y="2103120"/>
            <a:ext cx="3375050" cy="2697480"/>
          </a:xfrm>
          <a:prstGeom prst="roundRect">
            <a:avLst>
              <a:gd name="adj" fmla="val 2712"/>
            </a:avLst>
          </a:prstGeom>
          <a:solidFill>
            <a:srgbClr val="FFFFFF">
              <a:alpha val="8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682642" y="2377440"/>
            <a:ext cx="282641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7FD1A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02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682642" y="3154680"/>
            <a:ext cx="282641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오프라인 채널 강화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4682642" y="3749040"/>
            <a:ext cx="282641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15.7%로 가장 높은 매장방문 채널을 확대해 수익성 개선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8103413" y="2103120"/>
            <a:ext cx="3375050" cy="2697480"/>
          </a:xfrm>
          <a:prstGeom prst="roundRect">
            <a:avLst>
              <a:gd name="adj" fmla="val 2712"/>
            </a:avLst>
          </a:prstGeom>
          <a:solidFill>
            <a:srgbClr val="FFFFFF">
              <a:alpha val="8000"/>
            </a:srgbClr>
          </a:solidFill>
          <a:ln w="9525">
            <a:solidFill>
              <a:srgbClr val="7FD1A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377733" y="2377440"/>
            <a:ext cx="282641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7FD1A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03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377733" y="3154680"/>
            <a:ext cx="282641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영상가전 라인 확대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8377733" y="3749040"/>
            <a:ext cx="282641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20000"/>
              </a:lnSpc>
              <a:buNone/>
            </a:pPr>
            <a:r>
              <a:rPr lang="en-US" sz="1400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이익률 16.2%의 영상가전 프리미엄 제품군을 중심으로 성장 동력 확보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713232" y="5074920"/>
            <a:ext cx="10765231" cy="1051560"/>
          </a:xfrm>
          <a:prstGeom prst="roundRect">
            <a:avLst>
              <a:gd name="adj" fmla="val 6957"/>
            </a:avLst>
          </a:prstGeom>
          <a:solidFill>
            <a:srgbClr val="1A8754"/>
          </a:solidFill>
          <a:ln/>
        </p:spPr>
      </p:sp>
      <p:sp>
        <p:nvSpPr>
          <p:cNvPr id="17" name="Text 15"/>
          <p:cNvSpPr/>
          <p:nvPr/>
        </p:nvSpPr>
        <p:spPr>
          <a:xfrm>
            <a:off x="1078992" y="523036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DEBD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한 줄 핵심 메시지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1078992" y="5486400"/>
            <a:ext cx="10033711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50" b="1" dirty="0">
                <a:solidFill>
                  <a:srgbClr val="FFFFFF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상반기 1.39억 매출 달성, 2월 급감 해소와 고수익 채널·제품군 강화로 하반기 성장을 가속화합니다.</a:t>
            </a:r>
            <a:endParaRPr lang="en-US" sz="1650" dirty="0"/>
          </a:p>
        </p:txBody>
      </p:sp>
      <p:sp>
        <p:nvSpPr>
          <p:cNvPr id="19" name="Text 17"/>
          <p:cNvSpPr/>
          <p:nvPr/>
        </p:nvSpPr>
        <p:spPr>
          <a:xfrm>
            <a:off x="713232" y="640080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000" b="1" dirty="0">
                <a:solidFill>
                  <a:srgbClr val="1A8754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오빠두엑셀</a:t>
            </a:r>
            <a:r>
              <a:rPr lang="en-US" sz="1000" dirty="0">
                <a:solidFill>
                  <a:srgbClr val="BDBDBD"/>
                </a:solidFill>
                <a:latin typeface="Pretendard" pitchFamily="34" charset="0"/>
                <a:ea typeface="Pretendard" pitchFamily="34" charset="-122"/>
                <a:cs typeface="Pretendard" pitchFamily="34" charset="-120"/>
              </a:rPr>
              <a:t>  |  2026 상반기 매출 실적 분석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10564063" y="640080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BDBDBD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8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2026-06-16T15:31:00Z</dcterms:created>
  <dcterms:modified xsi:type="dcterms:W3CDTF">2026-06-16T15:48:08Z</dcterms:modified>
</cp:coreProperties>
</file>